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Layouts/slideLayout1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12192000" cy="6858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93" d="100"/>
          <a:sy n="93" d="100"/>
        </p:scale>
        <p:origin x="259" y="72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esProps" Target="presProps.xml" /><Relationship Id="rId19" Type="http://schemas.openxmlformats.org/officeDocument/2006/relationships/tableStyles" Target="tableStyles.xml" /><Relationship Id="rId20" Type="http://schemas.openxmlformats.org/officeDocument/2006/relationships/viewProps" Target="viewProps.xml" /></Relationships>
</file>

<file path=ppt/media/image1.png>
</file>

<file path=ppt/media/image2.jpg>
</file>

<file path=ppt/media/image3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type="title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684212" y="685799"/>
            <a:ext cx="8001000" cy="29718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 bwMode="auto"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/>
          </p:cNvCxnSpPr>
          <p:nvPr/>
        </p:nvCxnSpPr>
        <p:spPr bwMode="auto"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 bwMode="auto"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 bwMode="auto"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cxnSpLocks/>
          </p:cNvCxnSpPr>
          <p:nvPr/>
        </p:nvCxnSpPr>
        <p:spPr bwMode="auto"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Панорамная фотография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17" name="Picture Placeholder 2"/>
          <p:cNvSpPr>
            <a:spLocks noChangeAspect="1" noGrp="1"/>
          </p:cNvSpPr>
          <p:nvPr>
            <p:ph type="pic" idx="13"/>
          </p:nvPr>
        </p:nvSpPr>
        <p:spPr bwMode="auto">
          <a:xfrm>
            <a:off x="685800" y="533400"/>
            <a:ext cx="10818811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ru-RU"/>
              <a:t>Вставка рисунка</a:t>
            </a:r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 bwMode="auto"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Заголовок и подпись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Цитата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auto"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 bwMode="auto">
          <a:xfrm>
            <a:off x="531812" y="812222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defRPr/>
            </a:pPr>
            <a:r>
              <a:rPr lang="en-US" sz="8000">
                <a:solidFill>
                  <a:schemeClr val="tx1"/>
                </a:solidFill>
              </a:rPr>
              <a:t>“</a:t>
            </a:r>
            <a:endParaRPr/>
          </a:p>
        </p:txBody>
      </p:sp>
      <p:sp>
        <p:nvSpPr>
          <p:cNvPr id="15" name="TextBox 14"/>
          <p:cNvSpPr txBox="1"/>
          <p:nvPr/>
        </p:nvSpPr>
        <p:spPr bwMode="auto">
          <a:xfrm>
            <a:off x="10285412" y="2768601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>
              <a:defRPr/>
            </a:pPr>
            <a:r>
              <a:rPr lang="en-US" sz="8000">
                <a:solidFill>
                  <a:schemeClr val="tx1"/>
                </a:solidFill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Карточка имен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Цитата карточки имен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auto"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>
                <a:ln w="3175" cmpd="sng">
                  <a:noFill/>
                </a:ln>
                <a:solidFill>
                  <a:schemeClr val="tx1"/>
                </a:solidFill>
              </a:defRPr>
            </a:lvl1pPr>
          </a:lstStyle>
          <a:p>
            <a:pPr marL="0" lvl="0">
              <a:spcBef>
                <a:spcPts val="0"/>
              </a:spcBef>
              <a:buNone/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 bwMode="auto">
          <a:xfrm>
            <a:off x="531812" y="812222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defRPr/>
            </a:pPr>
            <a:r>
              <a:rPr lang="en-US" sz="8000">
                <a:solidFill>
                  <a:schemeClr val="tx1"/>
                </a:solidFill>
              </a:rPr>
              <a:t>“</a:t>
            </a:r>
            <a:endParaRPr/>
          </a:p>
        </p:txBody>
      </p:sp>
      <p:sp>
        <p:nvSpPr>
          <p:cNvPr id="12" name="TextBox 11"/>
          <p:cNvSpPr txBox="1"/>
          <p:nvPr/>
        </p:nvSpPr>
        <p:spPr bwMode="auto">
          <a:xfrm>
            <a:off x="10285412" y="2768601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>
              <a:defRPr/>
            </a:pPr>
            <a:r>
              <a:rPr lang="en-US" sz="8000">
                <a:solidFill>
                  <a:schemeClr val="tx1"/>
                </a:solidFill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Истина или ложь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/>
            </a:lvl1pPr>
          </a:lstStyle>
          <a:p>
            <a:pPr marL="0" lvl="0"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auto"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>
                <a:ln w="3175" cmpd="sng">
                  <a:noFill/>
                </a:ln>
                <a:solidFill>
                  <a:schemeClr val="tx1"/>
                </a:solidFill>
              </a:defRPr>
            </a:lvl1pPr>
          </a:lstStyle>
          <a:p>
            <a:pPr marL="0" lvl="0">
              <a:spcBef>
                <a:spcPts val="0"/>
              </a:spcBef>
              <a:buNone/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 anchor="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685212" y="685800"/>
            <a:ext cx="2057400" cy="4572000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 anchor="ctr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14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2">
        <a:schemeClr val="bg2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 bwMode="auto"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>
              <a:cxnSpLocks/>
            </p:cNvCxnSpPr>
            <p:nvPr/>
          </p:nvCxnSpPr>
          <p:spPr bwMode="auto"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>
              <a:cxnSpLocks/>
            </p:cNvCxnSpPr>
            <p:nvPr/>
          </p:nvCxnSpPr>
          <p:spPr bwMode="auto"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cxnSpLocks/>
            </p:cNvCxnSpPr>
            <p:nvPr/>
          </p:nvCxnSpPr>
          <p:spPr bwMode="auto">
            <a:xfrm flipH="1">
              <a:off x="10292292" y="3285067"/>
              <a:ext cx="1896534" cy="18965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cxnSpLocks/>
            </p:cNvCxnSpPr>
            <p:nvPr/>
          </p:nvCxnSpPr>
          <p:spPr bwMode="auto"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cxnSpLocks/>
            </p:cNvCxnSpPr>
            <p:nvPr/>
          </p:nvCxnSpPr>
          <p:spPr bwMode="auto"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D63A09E-6B18-4EAC-BCD0-9B9512214534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399F758-4B10-47E0-9265-7183501C8AEE}" type="slidenum">
              <a:rPr lang="ru-RU"/>
              <a:t/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>
        <a:spcBef>
          <a:spcPts val="0"/>
        </a:spcBef>
        <a:buNone/>
        <a:defRPr sz="3600" cap="all">
          <a:ln w="3175" cmpd="sng">
            <a:noFill/>
          </a:ln>
          <a:solidFill>
            <a:schemeClr val="tx1"/>
          </a:solidFill>
          <a:latin typeface="+mj-lt"/>
          <a:ea typeface="+mj-ea"/>
          <a:cs typeface="+mj-cs"/>
        </a:defRPr>
      </a:lvl1pPr>
      <a:lvl2pPr>
        <a:defRPr>
          <a:solidFill>
            <a:schemeClr val="tx2"/>
          </a:solidFill>
        </a:defRPr>
      </a:lvl2pPr>
      <a:lvl3pPr>
        <a:defRPr>
          <a:solidFill>
            <a:schemeClr val="tx2"/>
          </a:solidFill>
        </a:defRPr>
      </a:lvl3pPr>
      <a:lvl4pPr>
        <a:defRPr>
          <a:solidFill>
            <a:schemeClr val="tx2"/>
          </a:solidFill>
        </a:defRPr>
      </a:lvl4pPr>
      <a:lvl5pPr>
        <a:defRPr>
          <a:solidFill>
            <a:schemeClr val="tx2"/>
          </a:solidFill>
        </a:defRPr>
      </a:lvl5pPr>
      <a:lvl6pPr>
        <a:defRPr>
          <a:solidFill>
            <a:schemeClr val="tx2"/>
          </a:solidFill>
        </a:defRPr>
      </a:lvl6pPr>
      <a:lvl7pPr>
        <a:defRPr>
          <a:solidFill>
            <a:schemeClr val="tx2"/>
          </a:solidFill>
        </a:defRPr>
      </a:lvl7pPr>
      <a:lvl8pPr>
        <a:defRPr>
          <a:solidFill>
            <a:schemeClr val="tx2"/>
          </a:solidFill>
        </a:defRPr>
      </a:lvl8pPr>
      <a:lvl9pPr>
        <a:defRPr>
          <a:solidFill>
            <a:schemeClr val="tx2"/>
          </a:solidFill>
        </a:defRPr>
      </a:lvl9pPr>
    </p:titleStyle>
    <p:bodyStyle>
      <a:lvl1pPr marL="285750" indent="-2857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20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8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2pPr>
      <a:lvl3pPr marL="1200150" indent="-2857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6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3pPr>
      <a:lvl4pPr marL="1543050" indent="-1714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4pPr>
      <a:lvl5pPr marL="2000250" indent="-1714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normativ.kontur.ru/document?moduleId=1&amp;documentId=481283" TargetMode="External"/><Relationship Id="rId3" Type="http://schemas.openxmlformats.org/officeDocument/2006/relationships/hyperlink" Target="https://bduasutp.fstec.ru/#/" TargetMode="External"/><Relationship Id="rId4" Type="http://schemas.openxmlformats.org/officeDocument/2006/relationships/hyperlink" Target="https://attack.mitre.org/matrices/ics/" TargetMode="Externa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190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754659" y="222422"/>
            <a:ext cx="9144000" cy="1055086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000">
                <a:latin typeface="Times New Roman"/>
                <a:cs typeface="Times New Roman"/>
              </a:rPr>
              <a:t>«Интеграция значимых ОКИИ АСУ ТП </a:t>
            </a:r>
            <a:br>
              <a:rPr lang="ru-RU" sz="3000">
                <a:latin typeface="Times New Roman"/>
                <a:cs typeface="Times New Roman"/>
              </a:rPr>
            </a:br>
            <a:r>
              <a:rPr lang="ru-RU" sz="3000">
                <a:latin typeface="Times New Roman"/>
                <a:cs typeface="Times New Roman"/>
              </a:rPr>
              <a:t>в </a:t>
            </a:r>
            <a:r>
              <a:rPr lang="ru-RU" sz="3000">
                <a:latin typeface="Times New Roman"/>
                <a:cs typeface="Times New Roman"/>
              </a:rPr>
              <a:t>корпоративный SOC»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1277508"/>
            <a:ext cx="9144000" cy="591021"/>
          </a:xfrm>
        </p:spPr>
        <p:txBody>
          <a:bodyPr/>
          <a:lstStyle/>
          <a:p>
            <a:pPr algn="ctr">
              <a:defRPr/>
            </a:pPr>
            <a:r>
              <a:rPr lang="ru-RU" b="1">
                <a:solidFill>
                  <a:schemeClr val="tx1"/>
                </a:solidFill>
                <a:latin typeface="Times New Roman"/>
                <a:cs typeface="Times New Roman"/>
              </a:rPr>
              <a:t>Метод управления проектом:</a:t>
            </a:r>
            <a:r>
              <a:rPr lang="ru-RU">
                <a:solidFill>
                  <a:schemeClr val="tx1"/>
                </a:solidFill>
                <a:latin typeface="Times New Roman"/>
                <a:cs typeface="Times New Roman"/>
              </a:rPr>
              <a:t> гибрид Waterfall + Agile</a:t>
            </a:r>
            <a:endParaRPr/>
          </a:p>
        </p:txBody>
      </p:sp>
      <p:sp>
        <p:nvSpPr>
          <p:cNvPr id="4" name="Прямоугольник 3"/>
          <p:cNvSpPr/>
          <p:nvPr/>
        </p:nvSpPr>
        <p:spPr bwMode="auto">
          <a:xfrm>
            <a:off x="2817340" y="6359782"/>
            <a:ext cx="74717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Даты: старт — 01 мая 2025 г., финиш — 01 ноября 2026 г. (18 мес.)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1507067"/>
          </a:xfrm>
        </p:spPr>
        <p:txBody>
          <a:bodyPr/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Условия/критерии реализации Недопустимого события</a:t>
            </a:r>
            <a:endParaRPr/>
          </a:p>
        </p:txBody>
      </p:sp>
      <p:graphicFrame>
        <p:nvGraphicFramePr>
          <p:cNvPr id="4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236538" y="1789113"/>
          <a:ext cx="11491635" cy="4084912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872908"/>
                <a:gridCol w="2872908"/>
                <a:gridCol w="2872908"/>
                <a:gridCol w="2872908"/>
              </a:tblGrid>
              <a:tr h="569081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Параметр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Норма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Крит. значение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Детектор</a:t>
                      </a:r>
                      <a:endParaRPr/>
                    </a:p>
                  </a:txBody>
                  <a:tcPr anchor="ctr"/>
                </a:tc>
              </a:tr>
              <a:tr h="569081"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>
                          <a:latin typeface="Times New Roman"/>
                          <a:cs typeface="Times New Roman"/>
                        </a:rPr>
                        <a:t>pH </a:t>
                      </a:r>
                      <a:r>
                        <a:rPr lang="ru-RU">
                          <a:latin typeface="Times New Roman"/>
                          <a:cs typeface="Times New Roman"/>
                        </a:rPr>
                        <a:t>воды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8.8–9.2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&lt; 8.0 / &gt; 9.5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Датчик </a:t>
                      </a:r>
                      <a:r>
                        <a:rPr lang="en-US">
                          <a:latin typeface="Times New Roman"/>
                          <a:cs typeface="Times New Roman"/>
                        </a:rPr>
                        <a:t>pH</a:t>
                      </a:r>
                      <a:endParaRPr/>
                    </a:p>
                  </a:txBody>
                  <a:tcPr anchor="ctr"/>
                </a:tc>
              </a:tr>
              <a:tr h="98225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Кислотно-</a:t>
                      </a:r>
                      <a:r>
                        <a:rPr lang="ru-RU">
                          <a:latin typeface="Times New Roman"/>
                          <a:cs typeface="Times New Roman"/>
                        </a:rPr>
                        <a:t>щел</a:t>
                      </a:r>
                      <a:r>
                        <a:rPr lang="ru-RU">
                          <a:latin typeface="Times New Roman"/>
                          <a:cs typeface="Times New Roman"/>
                        </a:rPr>
                        <a:t>. потенциал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±10 мВ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&gt; ±30 мВ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>
                          <a:latin typeface="Times New Roman"/>
                          <a:cs typeface="Times New Roman"/>
                        </a:rPr>
                        <a:t>SCADA-</a:t>
                      </a:r>
                      <a:r>
                        <a:rPr lang="ru-RU">
                          <a:latin typeface="Times New Roman"/>
                          <a:cs typeface="Times New Roman"/>
                        </a:rPr>
                        <a:t>тренд</a:t>
                      </a:r>
                      <a:endParaRPr/>
                    </a:p>
                  </a:txBody>
                  <a:tcPr anchor="ctr"/>
                </a:tc>
              </a:tr>
              <a:tr h="98225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Лог «</a:t>
                      </a:r>
                      <a:r>
                        <a:rPr lang="en-US">
                          <a:latin typeface="Times New Roman"/>
                          <a:cs typeface="Times New Roman"/>
                        </a:rPr>
                        <a:t>Service Stop»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0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≥ 1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>
                          <a:latin typeface="Times New Roman"/>
                          <a:cs typeface="Times New Roman"/>
                        </a:rPr>
                        <a:t>SIEM (SOC)</a:t>
                      </a:r>
                      <a:endParaRPr/>
                    </a:p>
                  </a:txBody>
                  <a:tcPr anchor="ctr"/>
                </a:tc>
              </a:tr>
              <a:tr h="982250"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>
                          <a:latin typeface="Times New Roman"/>
                          <a:cs typeface="Times New Roman"/>
                        </a:rPr>
                        <a:t>VPN-</a:t>
                      </a:r>
                      <a:r>
                        <a:rPr lang="ru-RU">
                          <a:latin typeface="Times New Roman"/>
                          <a:cs typeface="Times New Roman"/>
                        </a:rPr>
                        <a:t>туннель </a:t>
                      </a:r>
                      <a:r>
                        <a:rPr lang="en-US">
                          <a:latin typeface="Times New Roman"/>
                          <a:cs typeface="Times New Roman"/>
                        </a:rPr>
                        <a:t>OT-IT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>
                          <a:latin typeface="Times New Roman"/>
                          <a:cs typeface="Times New Roman"/>
                        </a:rPr>
                        <a:t>up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>
                          <a:latin typeface="Times New Roman"/>
                          <a:cs typeface="Times New Roman"/>
                        </a:rPr>
                        <a:t>down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>
                          <a:latin typeface="Times New Roman"/>
                          <a:cs typeface="Times New Roman"/>
                        </a:rPr>
                        <a:t>NGFW</a:t>
                      </a:r>
                      <a:endParaRPr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1507067"/>
          </a:xfrm>
        </p:spPr>
        <p:txBody>
          <a:bodyPr/>
          <a:lstStyle/>
          <a:p>
            <a:pPr algn="ctr">
              <a:defRPr/>
            </a:pPr>
            <a:r>
              <a:rPr lang="ru-RU"/>
              <a:t>Процедура реагирования</a:t>
            </a:r>
            <a:endParaRPr/>
          </a:p>
        </p:txBody>
      </p:sp>
      <p:sp>
        <p:nvSpPr>
          <p:cNvPr id="4" name="Rectangle 1"/>
          <p:cNvSpPr>
            <a:spLocks noChangeArrowheads="1" noGrp="1"/>
          </p:cNvSpPr>
          <p:nvPr>
            <p:ph idx="1"/>
          </p:nvPr>
        </p:nvSpPr>
        <p:spPr bwMode="auto">
          <a:xfrm>
            <a:off x="635000" y="3076129"/>
            <a:ext cx="11023600" cy="107721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/>
            <a:spAutoFit/>
          </a:bodyPr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ru-RU" sz="32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1. Выявление → 2. Анализ → 3. Эскалация → 4. Локализация → 5. Ликвидация → 6. Восстановление → 7. RCA и отчёт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-1" y="-18775"/>
            <a:ext cx="12046225" cy="1507067"/>
          </a:xfrm>
        </p:spPr>
        <p:txBody>
          <a:bodyPr/>
          <a:lstStyle/>
          <a:p>
            <a:pPr algn="ctr">
              <a:defRPr/>
            </a:pPr>
            <a:r>
              <a:rPr lang="en-US">
                <a:latin typeface="Times New Roman"/>
                <a:cs typeface="Times New Roman"/>
              </a:rPr>
              <a:t>RACI </a:t>
            </a:r>
            <a:r>
              <a:rPr lang="ru-RU">
                <a:latin typeface="Times New Roman"/>
                <a:cs typeface="Times New Roman"/>
              </a:rPr>
              <a:t>участников реагирования</a:t>
            </a:r>
            <a:endParaRPr/>
          </a:p>
        </p:txBody>
      </p:sp>
      <p:graphicFrame>
        <p:nvGraphicFramePr>
          <p:cNvPr id="4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276710" y="1938129"/>
          <a:ext cx="11769515" cy="4671390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353903"/>
                <a:gridCol w="2353903"/>
                <a:gridCol w="2353903"/>
                <a:gridCol w="2353903"/>
                <a:gridCol w="2353903"/>
              </a:tblGrid>
              <a:tr h="533372"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Этап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Ответственный (R)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Утверждающий (A)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Консультируемый (C)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Информируемый (I)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54561"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Выявление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Сменный инженер 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SOC (1 </a:t>
                      </a: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линия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)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Руководитель 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SOC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Инженеры ПАЗ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Начальник смены станции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54561"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Анализ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Сменный инженер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 SOC (2 линия)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Руководитель департамента ИБ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ICS-администраторы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Главный инженер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54561"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Локализация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Начальник смены станции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Директор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 ТЭЦ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Инженер ПАЗ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SOC, химический цех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33372"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Ликвидация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Инженер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 ПАЗ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Главный инженер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Химический цех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SOC, турбинный цех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54561"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Восстановление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Начальник смены станции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Главный инженер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Лаборатория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SOC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31842"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Анализ причин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Руководитель службы аудита, аналитик угроз (3 линия)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Зам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. гендиректора по ИТ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Команда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 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проекта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ФСТЭК </a:t>
                      </a: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ГосСОПКА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54561"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Закрытие инцидента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/>
                          <a:ea typeface="MS Mincho"/>
                          <a:cs typeface="Times New Roman"/>
                        </a:rPr>
                        <a:t>Руководитель департамента</a:t>
                      </a: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 ИБ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Зам. гендиректора по ИТ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SOC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p>
                      <a:pPr>
                        <a:lnSpc>
                          <a:spcPct val="114999"/>
                        </a:lnSpc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MS Mincho"/>
                          <a:cs typeface="Times New Roman"/>
                        </a:rPr>
                        <a:t>Все службы</a:t>
                      </a:r>
                      <a:endParaRPr lang="ru-RU" sz="1200"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1507067"/>
          </a:xfrm>
        </p:spPr>
        <p:txBody>
          <a:bodyPr/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схема подключения к </a:t>
            </a:r>
            <a:r>
              <a:rPr lang="en-US">
                <a:latin typeface="Times New Roman"/>
                <a:cs typeface="Times New Roman"/>
              </a:rPr>
              <a:t>SOC</a:t>
            </a:r>
            <a:endParaRPr lang="ru-RU">
              <a:latin typeface="Times New Roman"/>
              <a:cs typeface="Times New Roman"/>
            </a:endParaRPr>
          </a:p>
        </p:txBody>
      </p:sp>
      <p:pic>
        <p:nvPicPr>
          <p:cNvPr id="6" name="Объект 5"/>
          <p:cNvPicPr>
            <a:picLocks noChangeAspect="1" noGrp="1"/>
          </p:cNvPicPr>
          <p:nvPr>
            <p:ph idx="1"/>
          </p:nvPr>
        </p:nvPicPr>
        <p:blipFill>
          <a:blip r:embed="rId2"/>
          <a:stretch/>
        </p:blipFill>
        <p:spPr bwMode="auto">
          <a:xfrm>
            <a:off x="773643" y="1320113"/>
            <a:ext cx="10979626" cy="49653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1125837"/>
          </a:xfrm>
        </p:spPr>
        <p:txBody>
          <a:bodyPr/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Типовая схема для каждого объекта КИИ</a:t>
            </a:r>
            <a:endParaRPr lang="ru-RU">
              <a:latin typeface="Times New Roman"/>
              <a:cs typeface="Times New Roman"/>
            </a:endParaRPr>
          </a:p>
        </p:txBody>
      </p:sp>
      <p:pic>
        <p:nvPicPr>
          <p:cNvPr id="4" name="Объект 3"/>
          <p:cNvPicPr>
            <a:picLocks noChangeAspect="1" noGrp="1"/>
          </p:cNvPicPr>
          <p:nvPr>
            <p:ph idx="1"/>
          </p:nvPr>
        </p:nvPicPr>
        <p:blipFill>
          <a:blip r:embed="rId2"/>
          <a:stretch/>
        </p:blipFill>
        <p:spPr bwMode="auto">
          <a:xfrm>
            <a:off x="1630680" y="1125837"/>
            <a:ext cx="8412480" cy="57372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1507067"/>
          </a:xfrm>
        </p:spPr>
        <p:txBody>
          <a:bodyPr/>
          <a:lstStyle/>
          <a:p>
            <a:pPr algn="ctr">
              <a:defRPr/>
            </a:pPr>
            <a:r>
              <a:rPr lang="ru-RU"/>
              <a:t>Ссылки на документацию</a:t>
            </a:r>
            <a:endParaRPr/>
          </a:p>
        </p:txBody>
      </p:sp>
      <p:sp>
        <p:nvSpPr>
          <p:cNvPr id="4" name="Rectangle 1"/>
          <p:cNvSpPr>
            <a:spLocks noChangeArrowheads="1" noGrp="1"/>
          </p:cNvSpPr>
          <p:nvPr>
            <p:ph idx="1"/>
          </p:nvPr>
        </p:nvSpPr>
        <p:spPr bwMode="auto">
          <a:xfrm>
            <a:off x="704298" y="1998069"/>
            <a:ext cx="8032197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/>
            <a:spAutoFit/>
          </a:bodyPr>
          <a:lstStyle/>
          <a:p>
            <a:pPr marL="0" lv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ru-RU" sz="1800">
                <a:solidFill>
                  <a:schemeClr val="tx1"/>
                </a:solidFill>
                <a:latin typeface="Times New Roman"/>
                <a:cs typeface="Times New Roman"/>
              </a:rPr>
              <a:t>ФЗ 187 </a:t>
            </a:r>
            <a:endParaRPr/>
          </a:p>
          <a:p>
            <a:pPr marL="0" lv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ru-RU" sz="1800">
                <a:solidFill>
                  <a:schemeClr val="tx1"/>
                </a:solidFill>
                <a:latin typeface="Times New Roman"/>
                <a:cs typeface="Times New Roman"/>
              </a:rPr>
              <a:t>239 приказ ФСТЭК</a:t>
            </a:r>
            <a:endParaRPr/>
          </a:p>
          <a:p>
            <a:pPr marL="0" lv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ru-RU" sz="1800">
                <a:solidFill>
                  <a:schemeClr val="tx1"/>
                </a:solidFill>
                <a:latin typeface="Times New Roman"/>
                <a:cs typeface="Times New Roman"/>
              </a:rPr>
              <a:t>Методические указания по 239 приказу ФСТЭК </a:t>
            </a:r>
            <a:r>
              <a:rPr lang="en-US" sz="1800" u="sng">
                <a:solidFill>
                  <a:schemeClr val="tx1"/>
                </a:solidFill>
                <a:latin typeface="Times New Roman"/>
                <a:cs typeface="Times New Roman"/>
                <a:hlinkClick r:id="rId2" tooltip="https://normativ.kontur.ru/document?moduleId=1&amp;documentId=481283"/>
              </a:rPr>
              <a:t>https://</a:t>
            </a:r>
            <a:r>
              <a:rPr lang="en-US" sz="1800" u="sng">
                <a:solidFill>
                  <a:schemeClr val="tx1"/>
                </a:solidFill>
                <a:latin typeface="Times New Roman"/>
                <a:cs typeface="Times New Roman"/>
                <a:hlinkClick r:id="rId2" tooltip="https://normativ.kontur.ru/document?moduleId=1&amp;documentId=481283"/>
              </a:rPr>
              <a:t>normativ.kontur.ru/document?moduleId=1&amp;documentId=481283</a:t>
            </a:r>
            <a:endParaRPr lang="ru-RU" sz="18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lv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ru-RU" sz="1800">
                <a:solidFill>
                  <a:schemeClr val="tx1"/>
                </a:solidFill>
                <a:latin typeface="Times New Roman"/>
                <a:cs typeface="Times New Roman"/>
              </a:rPr>
              <a:t>БДУ ФСТЭК для АСУ ТП </a:t>
            </a:r>
            <a:endParaRPr/>
          </a:p>
          <a:p>
            <a:pPr marL="0" lv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1800" u="sng">
                <a:solidFill>
                  <a:schemeClr val="tx1"/>
                </a:solidFill>
                <a:latin typeface="Times New Roman"/>
                <a:cs typeface="Times New Roman"/>
                <a:hlinkClick r:id="rId3" tooltip="https://bduasutp.fstec.ru/#/"/>
              </a:rPr>
              <a:t>https</a:t>
            </a:r>
            <a:r>
              <a:rPr lang="en-US" sz="1800" u="sng">
                <a:solidFill>
                  <a:schemeClr val="tx1"/>
                </a:solidFill>
                <a:latin typeface="Times New Roman"/>
                <a:cs typeface="Times New Roman"/>
                <a:hlinkClick r:id="rId3" tooltip="https://bduasutp.fstec.ru/#/"/>
              </a:rPr>
              <a:t>://bduasutp.fstec.ru</a:t>
            </a:r>
            <a:r>
              <a:rPr lang="en-US" sz="1800" u="sng">
                <a:solidFill>
                  <a:schemeClr val="tx1"/>
                </a:solidFill>
                <a:latin typeface="Times New Roman"/>
                <a:cs typeface="Times New Roman"/>
                <a:hlinkClick r:id="rId3" tooltip="https://bduasutp.fstec.ru/#/"/>
              </a:rPr>
              <a:t>/#/</a:t>
            </a:r>
            <a:endParaRPr lang="ru-RU" sz="18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lv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MITRE 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ATT&amp;CK® Matrix for </a:t>
            </a:r>
            <a:r>
              <a:rPr lang="en-US" sz="1800">
                <a:solidFill>
                  <a:schemeClr val="tx1"/>
                </a:solidFill>
                <a:latin typeface="Times New Roman"/>
                <a:cs typeface="Times New Roman"/>
              </a:rPr>
              <a:t>ICS</a:t>
            </a:r>
            <a:endParaRPr lang="ru-RU" sz="18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lv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ru-RU" sz="180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1800" u="sng">
                <a:solidFill>
                  <a:schemeClr val="tx1"/>
                </a:solidFill>
                <a:latin typeface="Times New Roman"/>
                <a:cs typeface="Times New Roman"/>
                <a:hlinkClick r:id="rId4" tooltip="https://attack.mitre.org/matrices/ics/"/>
              </a:rPr>
              <a:t>https</a:t>
            </a:r>
            <a:r>
              <a:rPr lang="en-US" sz="1800" u="sng">
                <a:solidFill>
                  <a:schemeClr val="tx1"/>
                </a:solidFill>
                <a:latin typeface="Times New Roman"/>
                <a:cs typeface="Times New Roman"/>
                <a:hlinkClick r:id="rId4" tooltip="https://attack.mitre.org/matrices/ics/"/>
              </a:rPr>
              <a:t>://attack.mitre.org/matrices/ics</a:t>
            </a:r>
            <a:r>
              <a:rPr lang="en-US" sz="1800" u="sng">
                <a:solidFill>
                  <a:schemeClr val="tx1"/>
                </a:solidFill>
                <a:latin typeface="Times New Roman"/>
                <a:cs typeface="Times New Roman"/>
                <a:hlinkClick r:id="rId4" tooltip="https://attack.mitre.org/matrices/ics/"/>
              </a:rPr>
              <a:t>/</a:t>
            </a:r>
            <a:endParaRPr lang="ru-RU" sz="180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927087" y="0"/>
            <a:ext cx="8534400" cy="1507067"/>
          </a:xfrm>
        </p:spPr>
        <p:txBody>
          <a:bodyPr/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Команда проекта</a:t>
            </a:r>
            <a:endParaRPr/>
          </a:p>
        </p:txBody>
      </p:sp>
      <p:graphicFrame>
        <p:nvGraphicFramePr>
          <p:cNvPr id="7" name="Таблица 6"/>
          <p:cNvGraphicFramePr>
            <a:graphicFrameLocks xmlns:a="http://schemas.openxmlformats.org/drawingml/2006/main" noGrp="1"/>
          </p:cNvGraphicFramePr>
          <p:nvPr/>
        </p:nvGraphicFramePr>
        <p:xfrm>
          <a:off x="1028147" y="1773950"/>
          <a:ext cx="10332279" cy="4244008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3444093"/>
                <a:gridCol w="3444093"/>
                <a:gridCol w="3444093"/>
              </a:tblGrid>
              <a:tr h="592720"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800">
                          <a:latin typeface="Times New Roman"/>
                          <a:ea typeface="Calibri"/>
                          <a:cs typeface="Times New Roman"/>
                        </a:rPr>
                        <a:t>Фамилия,</a:t>
                      </a:r>
                      <a:r>
                        <a:rPr lang="ru-RU" sz="1800">
                          <a:latin typeface="Times New Roman"/>
                          <a:ea typeface="Calibri"/>
                          <a:cs typeface="Times New Roman"/>
                        </a:rPr>
                        <a:t> имя, отчество</a:t>
                      </a:r>
                      <a:endParaRPr lang="ru-RU" sz="18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800">
                          <a:latin typeface="Times New Roman"/>
                          <a:ea typeface="Calibri"/>
                          <a:cs typeface="Times New Roman"/>
                        </a:rPr>
                        <a:t>Роль</a:t>
                      </a:r>
                      <a:r>
                        <a:rPr lang="en-US" sz="1800">
                          <a:latin typeface="Times New Roman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ru-RU" sz="1800">
                          <a:latin typeface="Times New Roman"/>
                          <a:ea typeface="Calibri"/>
                          <a:cs typeface="Times New Roman"/>
                        </a:rPr>
                        <a:t>в</a:t>
                      </a:r>
                      <a:r>
                        <a:rPr lang="ru-RU" sz="1800">
                          <a:latin typeface="Times New Roman"/>
                          <a:ea typeface="Calibri"/>
                          <a:cs typeface="Times New Roman"/>
                        </a:rPr>
                        <a:t> проекте</a:t>
                      </a:r>
                      <a:endParaRPr lang="ru-RU" sz="180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800">
                          <a:latin typeface="Times New Roman"/>
                          <a:ea typeface="Calibri"/>
                          <a:cs typeface="Times New Roman"/>
                        </a:rPr>
                        <a:t>Зона ответственности</a:t>
                      </a:r>
                      <a:endParaRPr/>
                    </a:p>
                  </a:txBody>
                  <a:tcPr anchor="ctr"/>
                </a:tc>
              </a:tr>
              <a:tr h="608548"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Новиков В.С.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Руководитель проекта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Координация, отчётность</a:t>
                      </a:r>
                      <a:endParaRPr/>
                    </a:p>
                  </a:txBody>
                  <a:tcPr anchor="ctr"/>
                </a:tc>
              </a:tr>
              <a:tr h="608548"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Орлов И.Н.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Главный инженер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Тех. руководство, качество</a:t>
                      </a:r>
                      <a:endParaRPr/>
                    </a:p>
                  </a:txBody>
                  <a:tcPr anchor="ctr"/>
                </a:tc>
              </a:tr>
              <a:tr h="608548"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Садриев</a:t>
                      </a: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 Б.А.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Архитектор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Архитектура, схемы, </a:t>
                      </a:r>
                      <a:r>
                        <a:rPr lang="en-US" sz="1400">
                          <a:latin typeface="Times New Roman"/>
                          <a:ea typeface="Calibri"/>
                          <a:cs typeface="Times New Roman"/>
                        </a:rPr>
                        <a:t>DMZ-</a:t>
                      </a: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дизайн</a:t>
                      </a:r>
                      <a:endParaRPr/>
                    </a:p>
                  </a:txBody>
                  <a:tcPr anchor="ctr"/>
                </a:tc>
              </a:tr>
              <a:tr h="608548"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Белов С.В.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Инженер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Прототипы, тесты лог-коллекторов</a:t>
                      </a:r>
                      <a:endParaRPr/>
                    </a:p>
                  </a:txBody>
                  <a:tcPr anchor="ctr"/>
                </a:tc>
              </a:tr>
              <a:tr h="608548"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Москвин В.Д.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Инженер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Монтаж, настройка оборудования</a:t>
                      </a:r>
                      <a:endParaRPr/>
                    </a:p>
                  </a:txBody>
                  <a:tcPr anchor="ctr"/>
                </a:tc>
              </a:tr>
              <a:tr h="608548"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Фролов В.Д.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Инженер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defRPr/>
                      </a:pPr>
                      <a:r>
                        <a:rPr lang="ru-RU" sz="1400">
                          <a:latin typeface="Times New Roman"/>
                          <a:ea typeface="Calibri"/>
                          <a:cs typeface="Times New Roman"/>
                        </a:rPr>
                        <a:t>Интеграция агентов, полевые испытания</a:t>
                      </a:r>
                      <a:endParaRPr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1507067"/>
          </a:xfrm>
        </p:spPr>
        <p:txBody>
          <a:bodyPr/>
          <a:lstStyle/>
          <a:p>
            <a:pPr algn="ctr">
              <a:defRPr/>
            </a:pPr>
            <a:r>
              <a:rPr lang="ru-RU" b="1">
                <a:latin typeface="Times New Roman"/>
                <a:cs typeface="Times New Roman"/>
              </a:rPr>
              <a:t>Методология и жизненный цикл</a:t>
            </a:r>
            <a:endParaRPr/>
          </a:p>
        </p:txBody>
      </p:sp>
      <p:sp>
        <p:nvSpPr>
          <p:cNvPr id="4" name="Rectangle 1"/>
          <p:cNvSpPr>
            <a:spLocks noChangeArrowheads="1" noGrp="1"/>
          </p:cNvSpPr>
          <p:nvPr>
            <p:ph idx="1"/>
          </p:nvPr>
        </p:nvSpPr>
        <p:spPr bwMode="auto">
          <a:xfrm>
            <a:off x="1479342" y="2165364"/>
            <a:ext cx="8801480" cy="35794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/>
            <a:spAutoFit/>
          </a:bodyPr>
          <a:lstStyle/>
          <a:p>
            <a:pPr>
              <a:buFont typeface="Wingdings"/>
              <a:buChar char="Ø"/>
              <a:defRPr/>
            </a:pPr>
            <a:r>
              <a:rPr lang="ru-RU">
                <a:solidFill>
                  <a:schemeClr val="tx1"/>
                </a:solidFill>
              </a:rPr>
              <a:t>Waterfall для формализованных этапов:</a:t>
            </a:r>
            <a:endParaRPr lang="ru-RU" sz="1800">
              <a:solidFill>
                <a:schemeClr val="tx1"/>
              </a:solidFill>
            </a:endParaRPr>
          </a:p>
          <a:p>
            <a:pPr lvl="1">
              <a:buFont typeface="Arial"/>
              <a:buChar char="•"/>
              <a:defRPr/>
            </a:pPr>
            <a:r>
              <a:rPr lang="ru-RU">
                <a:solidFill>
                  <a:schemeClr val="tx1"/>
                </a:solidFill>
              </a:rPr>
              <a:t>разработка документации и согласование с регуляторами (месяцы 1–4).</a:t>
            </a:r>
            <a:endParaRPr lang="ru-RU" sz="1600">
              <a:solidFill>
                <a:schemeClr val="tx1"/>
              </a:solidFill>
            </a:endParaRPr>
          </a:p>
          <a:p>
            <a:pPr lvl="1">
              <a:buFont typeface="Arial"/>
              <a:buChar char="•"/>
              <a:defRPr/>
            </a:pPr>
            <a:r>
              <a:rPr lang="ru-RU">
                <a:solidFill>
                  <a:schemeClr val="tx1"/>
                </a:solidFill>
              </a:rPr>
              <a:t>подготовка финальной отчетности (месяц 18).</a:t>
            </a:r>
            <a:endParaRPr lang="ru-RU" sz="1600">
              <a:solidFill>
                <a:schemeClr val="tx1"/>
              </a:solidFill>
            </a:endParaRPr>
          </a:p>
          <a:p>
            <a:pPr>
              <a:buFont typeface="Wingdings"/>
              <a:buChar char="Ø"/>
              <a:defRPr/>
            </a:pPr>
            <a:r>
              <a:rPr lang="ru-RU">
                <a:solidFill>
                  <a:schemeClr val="tx1"/>
                </a:solidFill>
              </a:rPr>
              <a:t>Agile </a:t>
            </a:r>
            <a:r>
              <a:rPr lang="ru-RU">
                <a:solidFill>
                  <a:schemeClr val="tx1"/>
                </a:solidFill>
              </a:rPr>
              <a:t>для технической реализации:</a:t>
            </a:r>
            <a:endParaRPr lang="ru-RU" sz="1800">
              <a:solidFill>
                <a:schemeClr val="tx1"/>
              </a:solidFill>
            </a:endParaRPr>
          </a:p>
          <a:p>
            <a:pPr lvl="1">
              <a:buFont typeface="Arial"/>
              <a:buChar char="•"/>
              <a:defRPr/>
            </a:pPr>
            <a:r>
              <a:rPr lang="ru-RU">
                <a:solidFill>
                  <a:schemeClr val="tx1"/>
                </a:solidFill>
              </a:rPr>
              <a:t>аудит систем (месяцы </a:t>
            </a:r>
            <a:r>
              <a:rPr lang="ru-RU">
                <a:solidFill>
                  <a:schemeClr val="tx1"/>
                </a:solidFill>
              </a:rPr>
              <a:t>4–6, </a:t>
            </a:r>
            <a:r>
              <a:rPr lang="ru-RU">
                <a:solidFill>
                  <a:schemeClr val="tx1"/>
                </a:solidFill>
              </a:rPr>
              <a:t>спринты по 2 недели).</a:t>
            </a:r>
            <a:endParaRPr lang="ru-RU" sz="1600">
              <a:solidFill>
                <a:schemeClr val="tx1"/>
              </a:solidFill>
            </a:endParaRPr>
          </a:p>
          <a:p>
            <a:pPr lvl="1">
              <a:buFont typeface="Arial"/>
              <a:buChar char="•"/>
              <a:defRPr/>
            </a:pPr>
            <a:r>
              <a:rPr lang="ru-RU">
                <a:solidFill>
                  <a:schemeClr val="tx1"/>
                </a:solidFill>
              </a:rPr>
              <a:t>пилотное внедрение на одном предприятии (месяцы </a:t>
            </a:r>
            <a:r>
              <a:rPr lang="ru-RU">
                <a:solidFill>
                  <a:schemeClr val="tx1"/>
                </a:solidFill>
              </a:rPr>
              <a:t>7–12).</a:t>
            </a:r>
            <a:endParaRPr lang="ru-RU" sz="1600">
              <a:solidFill>
                <a:schemeClr val="tx1"/>
              </a:solidFill>
            </a:endParaRPr>
          </a:p>
          <a:p>
            <a:pPr lvl="1">
              <a:buFont typeface="Arial"/>
              <a:buChar char="•"/>
              <a:defRPr/>
            </a:pPr>
            <a:r>
              <a:rPr lang="ru-RU">
                <a:solidFill>
                  <a:schemeClr val="tx1"/>
                </a:solidFill>
              </a:rPr>
              <a:t>масштабирование на остальные объекты (месяцы 13–17).</a:t>
            </a:r>
            <a:endParaRPr lang="ru-RU" sz="1600">
              <a:solidFill>
                <a:schemeClr val="tx1"/>
              </a:solidFill>
            </a:endParaRPr>
          </a:p>
          <a:p>
            <a:pPr lvl="1">
              <a:buFont typeface="Arial"/>
              <a:buChar char="•"/>
              <a:defRPr/>
            </a:pPr>
            <a:r>
              <a:rPr lang="ru-RU">
                <a:solidFill>
                  <a:schemeClr val="tx1"/>
                </a:solidFill>
              </a:rPr>
              <a:t>обучение персонала (итеративно, месяцы 7–17).</a:t>
            </a:r>
            <a:endParaRPr lang="ru-RU" sz="16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525185" y="0"/>
            <a:ext cx="11521040" cy="1507067"/>
          </a:xfrm>
        </p:spPr>
        <p:txBody>
          <a:bodyPr/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План-</a:t>
            </a:r>
            <a:r>
              <a:rPr lang="ru-RU">
                <a:latin typeface="Times New Roman"/>
                <a:cs typeface="Times New Roman"/>
              </a:rPr>
              <a:t>Гант</a:t>
            </a:r>
            <a:r>
              <a:rPr lang="ru-RU">
                <a:latin typeface="Times New Roman"/>
                <a:cs typeface="Times New Roman"/>
              </a:rPr>
              <a:t> (календарный план)</a:t>
            </a:r>
            <a:endParaRPr/>
          </a:p>
        </p:txBody>
      </p:sp>
      <p:graphicFrame>
        <p:nvGraphicFramePr>
          <p:cNvPr id="4" name="Таблица 3"/>
          <p:cNvGraphicFramePr>
            <a:graphicFrameLocks xmlns:a="http://schemas.openxmlformats.org/drawingml/2006/main" noGrp="1"/>
          </p:cNvGraphicFramePr>
          <p:nvPr/>
        </p:nvGraphicFramePr>
        <p:xfrm>
          <a:off x="525185" y="2170779"/>
          <a:ext cx="11133414" cy="4309535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3711138"/>
                <a:gridCol w="3711138"/>
                <a:gridCol w="3711138"/>
              </a:tblGrid>
              <a:tr h="772406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Фаза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Период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Ключевые результаты</a:t>
                      </a:r>
                      <a:endParaRPr/>
                    </a:p>
                  </a:txBody>
                  <a:tcPr anchor="ctr"/>
                </a:tc>
              </a:tr>
              <a:tr h="772406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1 </a:t>
                      </a:r>
                      <a:r>
                        <a:rPr lang="ru-RU">
                          <a:latin typeface="Times New Roman"/>
                          <a:cs typeface="Times New Roman"/>
                        </a:rPr>
                        <a:t>Подготовка документации</a:t>
                      </a:r>
                      <a:endParaRPr lang="ru-RU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05–08 2025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Документы, план, договоры с подрядчиками</a:t>
                      </a:r>
                      <a:endParaRPr/>
                    </a:p>
                  </a:txBody>
                  <a:tcPr anchor="ctr"/>
                </a:tc>
              </a:tr>
              <a:tr h="772406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2 Аудит, прототип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05–12 2025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Отчёт аудита, </a:t>
                      </a:r>
                      <a:r>
                        <a:rPr lang="en-US">
                          <a:latin typeface="Times New Roman"/>
                          <a:cs typeface="Times New Roman"/>
                        </a:rPr>
                        <a:t>backlog</a:t>
                      </a:r>
                      <a:endParaRPr/>
                    </a:p>
                  </a:txBody>
                  <a:tcPr anchor="ctr"/>
                </a:tc>
              </a:tr>
              <a:tr h="772406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3 Пилот на площадке № 1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01–06 2026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Рабочий прототип</a:t>
                      </a:r>
                      <a:endParaRPr/>
                    </a:p>
                  </a:txBody>
                  <a:tcPr anchor="ctr"/>
                </a:tc>
              </a:tr>
              <a:tr h="772406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4 Тиражирование 3 площадок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07–10 2026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Завершённые интеграции</a:t>
                      </a:r>
                      <a:endParaRPr/>
                    </a:p>
                  </a:txBody>
                  <a:tcPr anchor="ctr"/>
                </a:tc>
              </a:tr>
              <a:tr h="447505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5 Приёмка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11 2026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>
                          <a:latin typeface="Times New Roman"/>
                          <a:cs typeface="Times New Roman"/>
                        </a:rPr>
                        <a:t>Итоговый отчёт</a:t>
                      </a:r>
                      <a:endParaRPr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69574" y="-67734"/>
            <a:ext cx="12122425" cy="1507067"/>
          </a:xfrm>
        </p:spPr>
        <p:txBody>
          <a:bodyPr/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Ресурсный план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467139" y="2196548"/>
            <a:ext cx="11320670" cy="3615267"/>
          </a:xfrm>
        </p:spPr>
        <p:txBody>
          <a:bodyPr/>
          <a:lstStyle/>
          <a:p>
            <a:pPr>
              <a:buFont typeface="Wingdings"/>
              <a:buChar char="Ø"/>
              <a:defRPr/>
            </a:pPr>
            <a:r>
              <a:rPr lang="ru-RU">
                <a:solidFill>
                  <a:schemeClr val="tx1"/>
                </a:solidFill>
              </a:rPr>
              <a:t>Категории ресурсов:</a:t>
            </a:r>
            <a:endParaRPr/>
          </a:p>
          <a:p>
            <a:pPr>
              <a:buFont typeface="Wingdings"/>
              <a:buChar char="Ø"/>
              <a:defRPr/>
            </a:pPr>
            <a:r>
              <a:rPr lang="ru-RU" b="1">
                <a:solidFill>
                  <a:schemeClr val="tx1"/>
                </a:solidFill>
              </a:rPr>
              <a:t>Человеческие ресурсы</a:t>
            </a:r>
            <a:r>
              <a:rPr lang="ru-RU">
                <a:solidFill>
                  <a:schemeClr val="tx1"/>
                </a:solidFill>
              </a:rPr>
              <a:t> (6 FTE, эксперты </a:t>
            </a:r>
            <a:r>
              <a:rPr lang="ru-RU">
                <a:solidFill>
                  <a:schemeClr val="tx1"/>
                </a:solidFill>
              </a:rPr>
              <a:t>вендоров</a:t>
            </a:r>
            <a:r>
              <a:rPr lang="ru-RU">
                <a:solidFill>
                  <a:schemeClr val="tx1"/>
                </a:solidFill>
              </a:rPr>
              <a:t>)</a:t>
            </a:r>
            <a:endParaRPr/>
          </a:p>
          <a:p>
            <a:pPr>
              <a:buFont typeface="Wingdings"/>
              <a:buChar char="Ø"/>
              <a:defRPr/>
            </a:pPr>
            <a:r>
              <a:rPr lang="ru-RU" b="1">
                <a:solidFill>
                  <a:schemeClr val="tx1"/>
                </a:solidFill>
              </a:rPr>
              <a:t>Оборудование</a:t>
            </a:r>
            <a:r>
              <a:rPr lang="ru-RU">
                <a:solidFill>
                  <a:schemeClr val="tx1"/>
                </a:solidFill>
              </a:rPr>
              <a:t> – лог-коллекторы, NGFW, </a:t>
            </a:r>
            <a:r>
              <a:rPr lang="ru-RU">
                <a:solidFill>
                  <a:schemeClr val="tx1"/>
                </a:solidFill>
              </a:rPr>
              <a:t>криптошлюзы</a:t>
            </a:r>
            <a:r>
              <a:rPr lang="ru-RU">
                <a:solidFill>
                  <a:schemeClr val="tx1"/>
                </a:solidFill>
              </a:rPr>
              <a:t>, серверы </a:t>
            </a:r>
            <a:r>
              <a:rPr lang="ru-RU">
                <a:solidFill>
                  <a:schemeClr val="tx1"/>
                </a:solidFill>
              </a:rPr>
              <a:t>бэкапа</a:t>
            </a:r>
            <a:r>
              <a:rPr lang="ru-RU">
                <a:solidFill>
                  <a:schemeClr val="tx1"/>
                </a:solidFill>
              </a:rPr>
              <a:t> и т.д.</a:t>
            </a:r>
            <a:endParaRPr lang="ru-RU">
              <a:solidFill>
                <a:schemeClr val="tx1"/>
              </a:solidFill>
            </a:endParaRPr>
          </a:p>
          <a:p>
            <a:pPr>
              <a:buFont typeface="Wingdings"/>
              <a:buChar char="Ø"/>
              <a:defRPr/>
            </a:pPr>
            <a:r>
              <a:rPr lang="ru-RU" b="1">
                <a:solidFill>
                  <a:schemeClr val="tx1"/>
                </a:solidFill>
              </a:rPr>
              <a:t>ПО и лицензии</a:t>
            </a:r>
            <a:r>
              <a:rPr lang="ru-RU">
                <a:solidFill>
                  <a:schemeClr val="tx1"/>
                </a:solidFill>
              </a:rPr>
              <a:t> – </a:t>
            </a:r>
            <a:r>
              <a:rPr lang="ru-RU">
                <a:solidFill>
                  <a:schemeClr val="tx1"/>
                </a:solidFill>
              </a:rPr>
              <a:t> внешняя разработка систем сбора данных</a:t>
            </a:r>
            <a:endParaRPr lang="ru-RU">
              <a:solidFill>
                <a:schemeClr val="tx1"/>
              </a:solidFill>
            </a:endParaRPr>
          </a:p>
          <a:p>
            <a:pPr>
              <a:buFont typeface="Wingdings"/>
              <a:buChar char="Ø"/>
              <a:defRPr/>
            </a:pPr>
            <a:r>
              <a:rPr lang="ru-RU" b="1">
                <a:solidFill>
                  <a:schemeClr val="tx1"/>
                </a:solidFill>
              </a:rPr>
              <a:t>Услуги</a:t>
            </a:r>
            <a:r>
              <a:rPr lang="ru-RU">
                <a:solidFill>
                  <a:schemeClr val="tx1"/>
                </a:solidFill>
              </a:rPr>
              <a:t> – аудит, обучение, логистика между регионами</a:t>
            </a:r>
            <a:endParaRPr/>
          </a:p>
          <a:p>
            <a:pPr>
              <a:buFont typeface="Wingdings"/>
              <a:buChar char="Ø"/>
              <a:defRPr/>
            </a:pPr>
            <a:endParaRPr lang="ru-RU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1"/>
            <a:ext cx="12192000" cy="617838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Бюджет проекта</a:t>
            </a:r>
            <a:endParaRPr/>
          </a:p>
        </p:txBody>
      </p:sp>
      <p:graphicFrame>
        <p:nvGraphicFramePr>
          <p:cNvPr id="5" name="Объект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130175" y="702276"/>
          <a:ext cx="11931649" cy="5730447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6105868"/>
                <a:gridCol w="1274132"/>
                <a:gridCol w="4551649"/>
              </a:tblGrid>
              <a:tr h="321267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Статья</a:t>
                      </a:r>
                      <a:endParaRPr sz="1400"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Сумма, ₽</a:t>
                      </a:r>
                      <a:endParaRPr sz="1400"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Примечание</a:t>
                      </a:r>
                      <a:endParaRPr sz="1400"/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Аудит 16 АСУ ТП</a:t>
                      </a:r>
                      <a:endParaRPr sz="1400"/>
                    </a:p>
                  </a:txBody>
                  <a:tcPr anchor="ctr"/>
                </a:tc>
                <a:tc>
                  <a:txBody>
                    <a:bodyPr/>
                    <a:p>
                      <a:pPr marL="0" marR="0" indent="0" algn="l" defTabSz="4572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800 тыс.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После инвентаризации</a:t>
                      </a:r>
                      <a:endParaRPr sz="1400"/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Разработка лог коллекторов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6 млн.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Заказ у внешнего разработчика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Лог-коллекторы (16 шт.)</a:t>
                      </a:r>
                      <a:endParaRPr sz="1400"/>
                    </a:p>
                  </a:txBody>
                  <a:tcPr anchor="ctr"/>
                </a:tc>
                <a:tc>
                  <a:txBody>
                    <a:bodyPr/>
                    <a:p>
                      <a:pPr marL="0" marR="0" indent="0" algn="l" defTabSz="4572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840 тыс.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Внедрение, тестирование, запуск 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Разработка проекта сети на объектах КИИ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82 </a:t>
                      </a:r>
                      <a:r>
                        <a:rPr lang="ru-RU" sz="1400" b="0">
                          <a:latin typeface="Times New Roman"/>
                          <a:cs typeface="Times New Roman"/>
                        </a:rPr>
                        <a:t>млн.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Заказ у </a:t>
                      </a:r>
                      <a:r>
                        <a:rPr lang="ru-RU" sz="1400">
                          <a:latin typeface="Times New Roman"/>
                          <a:cs typeface="Times New Roman"/>
                        </a:rPr>
                        <a:t>интегратора проект, внедрение, настройка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 i="0" u="none" strike="noStrike" cap="none" spc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Сетевая </a:t>
                      </a:r>
                      <a:r>
                        <a:rPr lang="en-US" sz="1400" b="0" i="0" u="none" strike="noStrike" cap="none" spc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защита</a:t>
                      </a:r>
                      <a:endParaRPr sz="1400"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7.2 млн.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Континент 3.9 КШ, СОВ, МЭ, </a:t>
                      </a:r>
                      <a:r>
                        <a:rPr lang="ru-RU" sz="1400">
                          <a:latin typeface="Times New Roman"/>
                          <a:cs typeface="Times New Roman"/>
                        </a:rPr>
                        <a:t>UserGate</a:t>
                      </a:r>
                      <a:r>
                        <a:rPr lang="ru-RU" sz="1400">
                          <a:latin typeface="Times New Roman"/>
                          <a:cs typeface="Times New Roman"/>
                        </a:rPr>
                        <a:t> NGFW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Защита </a:t>
                      </a:r>
                      <a:r>
                        <a:rPr lang="ru-RU" sz="1400">
                          <a:latin typeface="Times New Roman"/>
                          <a:cs typeface="Times New Roman"/>
                        </a:rPr>
                        <a:t>конечных точек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41.2 млн. р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marL="0" marR="0" indent="0" algn="l" defTabSz="4572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СЗИ от НСД, АВЗ, EDR</a:t>
                      </a:r>
                      <a:endParaRPr sz="1400"/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Анализ</a:t>
                      </a:r>
                      <a:r>
                        <a:rPr lang="ru-RU" sz="1400">
                          <a:latin typeface="Times New Roman"/>
                          <a:cs typeface="Times New Roman"/>
                        </a:rPr>
                        <a:t> защищенности, активов, мониторинг сети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20 млн.р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marL="0" marR="0" indent="0" algn="l" defTabSz="4572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>
                          <a:latin typeface="Times New Roman"/>
                          <a:cs typeface="Times New Roman"/>
                        </a:rPr>
                        <a:t>PT ISIM</a:t>
                      </a:r>
                      <a:r>
                        <a:rPr lang="ru-RU" sz="1400">
                          <a:latin typeface="Times New Roman"/>
                          <a:cs typeface="Times New Roman"/>
                        </a:rPr>
                        <a:t> (</a:t>
                      </a:r>
                      <a:r>
                        <a:rPr lang="en-US" sz="1400">
                          <a:latin typeface="Times New Roman"/>
                          <a:cs typeface="Times New Roman"/>
                        </a:rPr>
                        <a:t>Industrial Security Incident Manager</a:t>
                      </a:r>
                      <a:r>
                        <a:rPr lang="ru-RU" sz="1400">
                          <a:latin typeface="Times New Roman"/>
                          <a:cs typeface="Times New Roman"/>
                        </a:rPr>
                        <a:t>)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PAM (</a:t>
                      </a:r>
                      <a:r>
                        <a:rPr lang="ru-RU" sz="1400" b="0" i="0" u="none" strike="noStrike" cap="none" spc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контроль привилегированных УЗ и удаленного доступа</a:t>
                      </a:r>
                      <a:r>
                        <a:rPr lang="ru-RU" sz="1400">
                          <a:latin typeface="Times New Roman"/>
                          <a:cs typeface="Times New Roman"/>
                        </a:rPr>
                        <a:t>)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11.2 млн. р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marL="0" marR="0" indent="0" algn="l" defTabSz="4572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Indeed PAM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Лицензии на системы РКиВ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15 млн.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marL="0" marR="0" indent="0" algn="l" defTabSz="4572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ru-RU" sz="1400" b="0" i="0" u="none" strike="noStrike" cap="none" spc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Кибер бекап / RuBackup</a:t>
                      </a:r>
                      <a:endParaRPr sz="1400"/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Обучение персонала (32 чел.)</a:t>
                      </a:r>
                      <a:endParaRPr sz="1400"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800 тыс.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4 сессии</a:t>
                      </a:r>
                      <a:endParaRPr sz="1400"/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Командировки</a:t>
                      </a:r>
                      <a:endParaRPr sz="1400"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800 тыс.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2 региона</a:t>
                      </a:r>
                      <a:endParaRPr sz="1400"/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Внутренний труд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15 млн.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Оплата работы 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Дополнительные расходы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>
                          <a:latin typeface="Times New Roman"/>
                          <a:cs typeface="Times New Roman"/>
                        </a:rPr>
                        <a:t>28 </a:t>
                      </a:r>
                      <a:r>
                        <a:rPr lang="ru-RU" sz="1400" b="0">
                          <a:latin typeface="Times New Roman"/>
                          <a:cs typeface="Times New Roman"/>
                        </a:rPr>
                        <a:t>млн. р.</a:t>
                      </a:r>
                      <a:endParaRPr sz="1400" b="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Непредвиденные расходы 15%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</a:tr>
              <a:tr h="386370"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1">
                          <a:latin typeface="Times New Roman"/>
                          <a:cs typeface="Times New Roman"/>
                        </a:rPr>
                        <a:t>Итого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 b="0" i="0" u="none" strike="noStrike" cap="none" spc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211 </a:t>
                      </a:r>
                      <a:r>
                        <a:rPr lang="ru-RU" sz="1400" b="0" i="0" u="none" strike="noStrike" cap="none" spc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млн. р.</a:t>
                      </a:r>
                      <a:endParaRPr/>
                    </a:p>
                  </a:txBody>
                  <a:tcPr anchor="ctr"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ru-RU" sz="1400">
                          <a:latin typeface="Times New Roman"/>
                          <a:cs typeface="Times New Roman"/>
                        </a:rPr>
                        <a:t>Финал до 31.05.2025 (выделить средства)</a:t>
                      </a:r>
                      <a:endParaRPr sz="140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1507067"/>
          </a:xfrm>
        </p:spPr>
        <p:txBody>
          <a:bodyPr/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Недопустимые события</a:t>
            </a:r>
            <a:endParaRPr/>
          </a:p>
        </p:txBody>
      </p:sp>
      <p:sp>
        <p:nvSpPr>
          <p:cNvPr id="6" name="Rectangle 3"/>
          <p:cNvSpPr>
            <a:spLocks noChangeArrowheads="1" noGrp="1"/>
          </p:cNvSpPr>
          <p:nvPr>
            <p:ph idx="1"/>
          </p:nvPr>
        </p:nvSpPr>
        <p:spPr bwMode="auto">
          <a:xfrm>
            <a:off x="763588" y="2359053"/>
            <a:ext cx="8319650" cy="32114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/>
            <a:spAutoFit/>
          </a:bodyPr>
          <a:lstStyle/>
          <a:p>
            <a:pPr marR="0" lvl="0" algn="l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Ø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Отказ системы 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химводоподготовки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 → разрушение турбины</a:t>
            </a:r>
            <a:endParaRPr/>
          </a:p>
          <a:p>
            <a:pPr marR="0" lvl="0" algn="l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Ø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Потеря управления SCADA/ПАЗ</a:t>
            </a:r>
            <a:endParaRPr/>
          </a:p>
          <a:p>
            <a:pPr marR="0" lvl="0" algn="l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Ø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Компрометация OT/IT DMZ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1507067"/>
          </a:xfrm>
        </p:spPr>
        <p:txBody>
          <a:bodyPr/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Сценарий «Отказ ХВП» (пример</a:t>
            </a:r>
            <a:r>
              <a:rPr lang="ru-RU">
                <a:latin typeface="Times New Roman"/>
                <a:cs typeface="Times New Roman"/>
              </a:rPr>
              <a:t>)</a:t>
            </a:r>
            <a:br>
              <a:rPr lang="ru-RU">
                <a:latin typeface="Times New Roman"/>
                <a:cs typeface="Times New Roman"/>
              </a:rPr>
            </a:br>
            <a:r>
              <a:rPr lang="en-US">
                <a:latin typeface="Times New Roman"/>
                <a:cs typeface="Times New Roman"/>
              </a:rPr>
              <a:t>MITRE ATT&amp;CK® Matrix for ICS</a:t>
            </a:r>
            <a:endParaRPr lang="ru-RU">
              <a:latin typeface="Times New Roman"/>
              <a:cs typeface="Times New Roman"/>
            </a:endParaRPr>
          </a:p>
        </p:txBody>
      </p:sp>
      <p:sp>
        <p:nvSpPr>
          <p:cNvPr id="4" name="Rectangle 1"/>
          <p:cNvSpPr>
            <a:spLocks noChangeArrowheads="1" noGrp="1"/>
          </p:cNvSpPr>
          <p:nvPr>
            <p:ph idx="1"/>
          </p:nvPr>
        </p:nvSpPr>
        <p:spPr bwMode="auto">
          <a:xfrm>
            <a:off x="455613" y="1235106"/>
            <a:ext cx="8846845" cy="45243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/>
            <a:spAutoFit/>
          </a:bodyPr>
          <a:lstStyle/>
          <a:p>
            <a:pPr marL="342900" lvl="0" indent="-342900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Манипуляция контролем (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T0810</a:t>
            </a:r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 Data Historian Compromise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)</a:t>
            </a:r>
            <a:r>
              <a:rPr lang="en-US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342900" lvl="0" indent="-342900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Подмена телеметрии (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T0811</a:t>
            </a:r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 Data from Information Repositories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)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342900" lvl="0" indent="-342900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Остановка критических служб (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T0831</a:t>
            </a:r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 Manipulation of Control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)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342900" marR="0" lvl="0" indent="-342900" algn="l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Нарушение подачи реагентов → коррозия лопаток турбины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1507067"/>
          </a:xfrm>
        </p:spPr>
        <p:txBody>
          <a:bodyPr/>
          <a:lstStyle/>
          <a:p>
            <a:pPr algn="ctr">
              <a:defRPr/>
            </a:pPr>
            <a:r>
              <a:rPr lang="ru-RU">
                <a:latin typeface="Times New Roman"/>
                <a:cs typeface="Times New Roman"/>
              </a:rPr>
              <a:t>Ключевые системы</a:t>
            </a:r>
            <a:endParaRPr/>
          </a:p>
        </p:txBody>
      </p:sp>
      <p:sp>
        <p:nvSpPr>
          <p:cNvPr id="4" name="Rectangle 1"/>
          <p:cNvSpPr>
            <a:spLocks noChangeArrowheads="1" noGrp="1"/>
          </p:cNvSpPr>
          <p:nvPr>
            <p:ph idx="1"/>
          </p:nvPr>
        </p:nvSpPr>
        <p:spPr bwMode="auto">
          <a:xfrm>
            <a:off x="992188" y="1652619"/>
            <a:ext cx="8795293" cy="45243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/>
            <a:spAutoFit/>
          </a:bodyPr>
          <a:lstStyle/>
          <a:p>
            <a:pPr marR="0" lvl="0" algn="l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Ø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Siemens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 PCS 7, 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Schneider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Triconex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 (АСУ ТП)</a:t>
            </a:r>
            <a:endParaRPr/>
          </a:p>
          <a:p>
            <a:pPr marR="0" lvl="0" algn="l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Ø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Лог-коллекторы (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Syslog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/CEF)</a:t>
            </a:r>
            <a:endParaRPr/>
          </a:p>
          <a:p>
            <a:pPr marR="0" lvl="0" algn="l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Ø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Узлы передачи данных в </a:t>
            </a:r>
            <a:r>
              <a:rPr lang="en-US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SOC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R="0" lvl="0" algn="l" defTabSz="91440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Char char="Ø"/>
              <a:defRPr/>
            </a:pP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NGFW, EDR, PAM-шлюзы 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Indeed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PAM, АВЗ, СЗИ от НСД</a:t>
            </a:r>
            <a:r>
              <a:rPr lang="ru-RU" sz="2400" b="0" i="0" u="none" strike="noStrike" cap="none">
                <a:ln>
                  <a:noFill/>
                </a:ln>
                <a:solidFill>
                  <a:schemeClr val="tx1"/>
                </a:solidFill>
                <a:latin typeface="Times New Roman"/>
                <a:cs typeface="Times New Roman"/>
              </a:rPr>
              <a:t> и т.д.</a:t>
            </a:r>
            <a:endParaRPr lang="ru-RU" sz="2400" b="0" i="0" u="none" strike="noStrike" cap="none">
              <a:ln>
                <a:noFill/>
              </a:ln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/>
        <a:ea typeface="Arial"/>
        <a:cs typeface="Arial"/>
      </a:majorFont>
      <a:minorFont>
        <a:latin typeface="Century Gothic"/>
        <a:ea typeface="Arial"/>
        <a:cs typeface="Arial"/>
      </a:minorFont>
    </a:fontScheme>
    <a:fmtScheme name="Сектор">
      <a:fillStyleLst>
        <a:solidFill>
          <a:schemeClr val="phClr"/>
        </a:solidFill>
        <a:gradFill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hueMod val="94000"/>
              <a:alpha val="60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0</Words>
  <Application>R7-Office/2024.1.1.375</Application>
  <DocSecurity>0</DocSecurity>
  <PresentationFormat>Широкоэкранный</PresentationFormat>
  <Paragraphs>0</Paragraphs>
  <Slides>15</Slides>
  <Notes>15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«Интеграция значимых ОКИИ АСУ ТП в корпоративный SOC»</dc:title>
  <dc:subject/>
  <dc:creator>vit81</dc:creator>
  <cp:keywords/>
  <dc:description/>
  <dc:identifier/>
  <dc:language/>
  <cp:lastModifiedBy>Виталий Новиков</cp:lastModifiedBy>
  <cp:revision>49</cp:revision>
  <dcterms:created xsi:type="dcterms:W3CDTF">2025-06-08T08:37:23Z</dcterms:created>
  <dcterms:modified xsi:type="dcterms:W3CDTF">2025-06-10T13:34:35Z</dcterms:modified>
  <cp:category/>
  <cp:contentStatus/>
  <cp:version/>
</cp:coreProperties>
</file>